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7"/>
  </p:notesMasterIdLst>
  <p:sldIdLst>
    <p:sldId id="261" r:id="rId5"/>
    <p:sldId id="274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76" r:id="rId19"/>
    <p:sldId id="275" r:id="rId20"/>
    <p:sldId id="277" r:id="rId21"/>
    <p:sldId id="278" r:id="rId22"/>
    <p:sldId id="279" r:id="rId23"/>
    <p:sldId id="280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1" id="{287A1A23-6C97-4D2F-BCEB-3508D1104591}">
          <p14:sldIdLst>
            <p14:sldId id="261"/>
            <p14:sldId id="274"/>
            <p14:sldId id="262"/>
            <p14:sldId id="263"/>
            <p14:sldId id="264"/>
            <p14:sldId id="265"/>
            <p14:sldId id="267"/>
            <p14:sldId id="266"/>
            <p14:sldId id="268"/>
            <p14:sldId id="269"/>
            <p14:sldId id="270"/>
            <p14:sldId id="271"/>
            <p14:sldId id="272"/>
            <p14:sldId id="273"/>
            <p14:sldId id="276"/>
            <p14:sldId id="275"/>
            <p14:sldId id="277"/>
            <p14:sldId id="278"/>
            <p14:sldId id="279"/>
            <p14:sldId id="280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56" d="100"/>
          <a:sy n="56" d="100"/>
        </p:scale>
        <p:origin x="72" y="1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-2"/>
            <a:ext cx="12188389" cy="6858001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2"/>
            <a:ext cx="6858000" cy="1367898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the evolution of Artificial Intelligence.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30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Shazia</a:t>
            </a:r>
            <a:r>
              <a:rPr lang="en-US" dirty="0" smtClean="0"/>
              <a:t> </a:t>
            </a:r>
            <a:r>
              <a:rPr lang="en-US" dirty="0" err="1" smtClean="0"/>
              <a:t>naz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Modern LLM Era (2020–2023)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855670" cy="37290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7. </a:t>
            </a:r>
            <a:r>
              <a:rPr lang="en-US" sz="2000" dirty="0"/>
              <a:t>Beyond </a:t>
            </a:r>
            <a:r>
              <a:rPr lang="en-US" sz="2000" dirty="0" err="1"/>
              <a:t>Chatbots</a:t>
            </a:r>
            <a:r>
              <a:rPr lang="en-US" sz="2000" dirty="0"/>
              <a:t> → Autonomous </a:t>
            </a:r>
            <a:r>
              <a:rPr lang="en-US" sz="2000" dirty="0" smtClean="0"/>
              <a:t>Agents</a:t>
            </a:r>
          </a:p>
          <a:p>
            <a:r>
              <a:rPr lang="en-US" sz="2000" dirty="0"/>
              <a:t>8. Agents Can </a:t>
            </a:r>
            <a:r>
              <a:rPr lang="en-US" sz="2000" dirty="0" err="1"/>
              <a:t>Now:Models</a:t>
            </a:r>
            <a:r>
              <a:rPr lang="en-US" sz="2000" dirty="0"/>
              <a:t> like </a:t>
            </a:r>
            <a:r>
              <a:rPr lang="en-US" sz="2000" b="1" dirty="0" err="1"/>
              <a:t>AlexNet</a:t>
            </a:r>
            <a:r>
              <a:rPr lang="en-US" sz="2000" b="1" dirty="0"/>
              <a:t> (2012)</a:t>
            </a:r>
            <a:r>
              <a:rPr lang="en-US" sz="2000" dirty="0"/>
              <a:t> started 9. </a:t>
            </a:r>
            <a:r>
              <a:rPr lang="en-US" sz="2000" dirty="0" err="1"/>
              <a:t>OpenAI</a:t>
            </a:r>
            <a:r>
              <a:rPr lang="en-US" sz="2000" dirty="0"/>
              <a:t> Agents SDK (2024–2025)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6912" y="1757151"/>
            <a:ext cx="5074932" cy="366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332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Beyond </a:t>
            </a:r>
            <a:r>
              <a:rPr lang="en-US" dirty="0" err="1"/>
              <a:t>Chatbots</a:t>
            </a:r>
            <a:r>
              <a:rPr lang="en-US" dirty="0"/>
              <a:t> → Autonomous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Characteristics of </a:t>
            </a:r>
            <a:r>
              <a:rPr lang="en-US" b="1" dirty="0"/>
              <a:t>Agentic AI</a:t>
            </a:r>
            <a:r>
              <a:rPr lang="en-US" dirty="0"/>
              <a:t>:</a:t>
            </a:r>
          </a:p>
          <a:p>
            <a:r>
              <a:rPr lang="en-US" b="1" dirty="0"/>
              <a:t>Memory</a:t>
            </a:r>
            <a:r>
              <a:rPr lang="en-US" dirty="0"/>
              <a:t> (long-term, short-term)</a:t>
            </a:r>
          </a:p>
          <a:p>
            <a:r>
              <a:rPr lang="en-US" b="1" dirty="0"/>
              <a:t>Tools</a:t>
            </a:r>
            <a:r>
              <a:rPr lang="en-US" dirty="0"/>
              <a:t> (APIs, browsing, code execution)</a:t>
            </a:r>
          </a:p>
          <a:p>
            <a:r>
              <a:rPr lang="en-US" b="1" dirty="0"/>
              <a:t>Reasoning</a:t>
            </a:r>
            <a:r>
              <a:rPr lang="en-US" dirty="0"/>
              <a:t> (</a:t>
            </a:r>
            <a:r>
              <a:rPr lang="en-US" dirty="0" err="1"/>
              <a:t>CoT</a:t>
            </a:r>
            <a:r>
              <a:rPr lang="en-US" dirty="0"/>
              <a:t>, </a:t>
            </a:r>
            <a:r>
              <a:rPr lang="en-US" dirty="0" err="1"/>
              <a:t>ToT</a:t>
            </a:r>
            <a:r>
              <a:rPr lang="en-US" dirty="0"/>
              <a:t>, self-correction)</a:t>
            </a:r>
          </a:p>
          <a:p>
            <a:r>
              <a:rPr lang="en-US" b="1" dirty="0"/>
              <a:t>Autonomy</a:t>
            </a:r>
            <a:r>
              <a:rPr lang="en-US" dirty="0"/>
              <a:t> (multi-step planning)</a:t>
            </a:r>
          </a:p>
          <a:p>
            <a:r>
              <a:rPr lang="en-US" b="1" dirty="0"/>
              <a:t>Orchestration</a:t>
            </a:r>
            <a:r>
              <a:rPr lang="en-US" dirty="0"/>
              <a:t> (multi-agent collaboration)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80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Agents Can Now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41412" y="2450685"/>
            <a:ext cx="5535554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Plan tasks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tools (e.g., run code, browse web, trigger APIs)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Collaborate with other agents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Execute workflows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Monitor and retry tasks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Personalize based on context</a:t>
            </a:r>
          </a:p>
        </p:txBody>
      </p:sp>
    </p:spTree>
    <p:extLst>
      <p:ext uri="{BB962C8B-B14F-4D97-AF65-F5344CB8AC3E}">
        <p14:creationId xmlns:p14="http://schemas.microsoft.com/office/powerpoint/2010/main" val="32037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</a:t>
            </a:r>
            <a:r>
              <a:rPr lang="en-US" dirty="0" err="1"/>
              <a:t>OpenAI</a:t>
            </a:r>
            <a:r>
              <a:rPr lang="en-US" dirty="0"/>
              <a:t> Agents SDK (2024–2025)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Standardized way of building agents with:</a:t>
            </a:r>
          </a:p>
          <a:p>
            <a:pPr lvl="1"/>
            <a:r>
              <a:rPr lang="en-US" b="1" dirty="0"/>
              <a:t>Tools</a:t>
            </a:r>
            <a:r>
              <a:rPr lang="en-US" dirty="0"/>
              <a:t> (function calling)</a:t>
            </a:r>
          </a:p>
          <a:p>
            <a:pPr lvl="1"/>
            <a:r>
              <a:rPr lang="en-US" b="1" dirty="0"/>
              <a:t>Runners</a:t>
            </a:r>
            <a:r>
              <a:rPr lang="en-US" dirty="0"/>
              <a:t> (execute tasks step-by-step)</a:t>
            </a:r>
          </a:p>
          <a:p>
            <a:pPr lvl="1"/>
            <a:r>
              <a:rPr lang="en-US" b="1" dirty="0"/>
              <a:t>Context management</a:t>
            </a:r>
            <a:endParaRPr lang="en-US" dirty="0"/>
          </a:p>
          <a:p>
            <a:pPr lvl="1"/>
            <a:r>
              <a:rPr lang="en-US" b="1" dirty="0"/>
              <a:t>Handoffs</a:t>
            </a:r>
            <a:r>
              <a:rPr lang="en-US" dirty="0"/>
              <a:t> between agents</a:t>
            </a:r>
          </a:p>
          <a:p>
            <a:pPr lvl="1"/>
            <a:r>
              <a:rPr lang="en-US" b="1" dirty="0"/>
              <a:t>Cloning agents</a:t>
            </a:r>
            <a:r>
              <a:rPr lang="en-US" dirty="0"/>
              <a:t> for parallel tasks</a:t>
            </a:r>
          </a:p>
          <a:p>
            <a:r>
              <a:rPr lang="en-US" dirty="0"/>
              <a:t>This marks the shift from </a:t>
            </a:r>
            <a:r>
              <a:rPr lang="en-US" b="1" dirty="0"/>
              <a:t>LLMs as applications</a:t>
            </a:r>
            <a:r>
              <a:rPr lang="en-US" dirty="0"/>
              <a:t> → </a:t>
            </a:r>
            <a:r>
              <a:rPr lang="en-US" b="1" dirty="0"/>
              <a:t>LLMs as full intelligent agents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79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short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evolved from </a:t>
            </a:r>
            <a:r>
              <a:rPr lang="en-US" b="1" dirty="0"/>
              <a:t>rule-based logic</a:t>
            </a:r>
            <a:r>
              <a:rPr lang="en-US" dirty="0"/>
              <a:t> → </a:t>
            </a:r>
            <a:r>
              <a:rPr lang="en-US" b="1" dirty="0"/>
              <a:t>machine learning</a:t>
            </a:r>
            <a:r>
              <a:rPr lang="en-US" dirty="0"/>
              <a:t> → </a:t>
            </a:r>
            <a:r>
              <a:rPr lang="en-US" b="1" dirty="0"/>
              <a:t>large language models</a:t>
            </a:r>
            <a:r>
              <a:rPr lang="en-US" dirty="0"/>
              <a:t> → </a:t>
            </a:r>
            <a:r>
              <a:rPr lang="en-US" b="1" dirty="0"/>
              <a:t>autonomous agentic systems</a:t>
            </a:r>
            <a:r>
              <a:rPr lang="en-US" dirty="0"/>
              <a:t> capable of reasoning, acting, and collaborating.</a:t>
            </a:r>
          </a:p>
        </p:txBody>
      </p:sp>
    </p:spTree>
    <p:extLst>
      <p:ext uri="{BB962C8B-B14F-4D97-AF65-F5344CB8AC3E}">
        <p14:creationId xmlns:p14="http://schemas.microsoft.com/office/powerpoint/2010/main" val="280305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-2"/>
            <a:ext cx="12188389" cy="6858001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2"/>
            <a:ext cx="6858000" cy="136789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how Large Language Models (LLMs) work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3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Step by step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61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7041" y="3845086"/>
            <a:ext cx="17511622" cy="2662977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how Large Language Models (LLMs) </a:t>
            </a:r>
            <a:r>
              <a:rPr lang="en-US" b="1" dirty="0" smtClean="0">
                <a:solidFill>
                  <a:srgbClr val="C00000"/>
                </a:solidFill>
              </a:rPr>
              <a:t>work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097088"/>
            <a:ext cx="9905999" cy="4410975"/>
          </a:xfrm>
        </p:spPr>
        <p:txBody>
          <a:bodyPr/>
          <a:lstStyle/>
          <a:p>
            <a:r>
              <a:rPr lang="en-US" dirty="0"/>
              <a:t>Modern LLMs (like GPT) are built on </a:t>
            </a:r>
            <a:r>
              <a:rPr lang="en-US" b="1" dirty="0"/>
              <a:t>deep neural networks</a:t>
            </a:r>
            <a:r>
              <a:rPr lang="en-US" dirty="0"/>
              <a:t> trained on massive text data.</a:t>
            </a:r>
            <a:br>
              <a:rPr lang="en-US" dirty="0"/>
            </a:br>
            <a:r>
              <a:rPr lang="en-US" dirty="0"/>
              <a:t>They learn </a:t>
            </a:r>
            <a:r>
              <a:rPr lang="en-US" b="1" dirty="0"/>
              <a:t>patterns of language</a:t>
            </a:r>
            <a:r>
              <a:rPr lang="en-US" dirty="0"/>
              <a:t>—not facts but statistical relationships.</a:t>
            </a:r>
          </a:p>
        </p:txBody>
      </p:sp>
    </p:spTree>
    <p:extLst>
      <p:ext uri="{BB962C8B-B14F-4D97-AF65-F5344CB8AC3E}">
        <p14:creationId xmlns:p14="http://schemas.microsoft.com/office/powerpoint/2010/main" val="283345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LLMs Work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Tokenization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Embedding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Transformer </a:t>
            </a:r>
            <a:r>
              <a:rPr lang="en-US" dirty="0" smtClean="0"/>
              <a:t>Architecture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Training (Next-Token Prediction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Generation</a:t>
            </a:r>
          </a:p>
        </p:txBody>
      </p:sp>
    </p:spTree>
    <p:extLst>
      <p:ext uri="{BB962C8B-B14F-4D97-AF65-F5344CB8AC3E}">
        <p14:creationId xmlns:p14="http://schemas.microsoft.com/office/powerpoint/2010/main" val="154257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1.Tokenization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is broken into tokens (sub-words/characters).</a:t>
            </a:r>
          </a:p>
        </p:txBody>
      </p:sp>
    </p:spTree>
    <p:extLst>
      <p:ext uri="{BB962C8B-B14F-4D97-AF65-F5344CB8AC3E}">
        <p14:creationId xmlns:p14="http://schemas.microsoft.com/office/powerpoint/2010/main" val="260550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2.Embedding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Tokens are converted into high-dimensional vectors.</a:t>
            </a:r>
          </a:p>
        </p:txBody>
      </p:sp>
    </p:spTree>
    <p:extLst>
      <p:ext uri="{BB962C8B-B14F-4D97-AF65-F5344CB8AC3E}">
        <p14:creationId xmlns:p14="http://schemas.microsoft.com/office/powerpoint/2010/main" val="141072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the evolution of Artificial Intelligence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06504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Early Foundations of AI → Era of Agentic </a:t>
            </a:r>
            <a:r>
              <a:rPr lang="en-US" dirty="0" smtClean="0">
                <a:solidFill>
                  <a:schemeClr val="bg1"/>
                </a:solidFill>
              </a:rPr>
              <a:t>AI</a:t>
            </a:r>
          </a:p>
          <a:p>
            <a:r>
              <a:rPr lang="en-US" dirty="0">
                <a:solidFill>
                  <a:schemeClr val="bg1"/>
                </a:solidFill>
              </a:rPr>
              <a:t>Early Foundations of AI (1940s–1980s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Rise of Machine Learning (1980s–2010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Modern LLM Era (2020–2023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OpenAI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Agents SDK (</a:t>
            </a:r>
            <a:r>
              <a:rPr lang="en-US" dirty="0" smtClean="0">
                <a:solidFill>
                  <a:schemeClr val="bg1"/>
                </a:solidFill>
              </a:rPr>
              <a:t>2024–2025)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Agentic AI till No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0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3.Transformer </a:t>
            </a:r>
            <a:r>
              <a:rPr lang="en-US" dirty="0"/>
              <a:t>Architecture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41412" y="3512513"/>
            <a:ext cx="9331657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model uses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self-attention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understand which words influence each other.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creates contextual meaning for each token.</a:t>
            </a:r>
          </a:p>
        </p:txBody>
      </p:sp>
    </p:spTree>
    <p:extLst>
      <p:ext uri="{BB962C8B-B14F-4D97-AF65-F5344CB8AC3E}">
        <p14:creationId xmlns:p14="http://schemas.microsoft.com/office/powerpoint/2010/main" val="123350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4.Training </a:t>
            </a:r>
            <a:r>
              <a:rPr lang="en-US" dirty="0"/>
              <a:t>(Next-Token Prediction)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41412" y="3281680"/>
            <a:ext cx="6227987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model is shown billions of text sequences.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predicts the next token; errors update the model.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Repeated trillions of times → emergent reasoning abilities.</a:t>
            </a:r>
          </a:p>
        </p:txBody>
      </p:sp>
    </p:spTree>
    <p:extLst>
      <p:ext uri="{BB962C8B-B14F-4D97-AF65-F5344CB8AC3E}">
        <p14:creationId xmlns:p14="http://schemas.microsoft.com/office/powerpoint/2010/main" val="306598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</a:t>
            </a:r>
            <a:r>
              <a:rPr lang="en-US" dirty="0"/>
              <a:t> Generation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41412" y="3558679"/>
            <a:ext cx="6711004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Given a prompt, the model predicts tokens one by one.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Sampling methods (top-k, top-p, temperature) control creativity.</a:t>
            </a:r>
          </a:p>
        </p:txBody>
      </p:sp>
    </p:spTree>
    <p:extLst>
      <p:ext uri="{BB962C8B-B14F-4D97-AF65-F5344CB8AC3E}">
        <p14:creationId xmlns:p14="http://schemas.microsoft.com/office/powerpoint/2010/main" val="144855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Early Foundations of AI (1940s–1980s)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855670" cy="3729038"/>
          </a:xfrm>
        </p:spPr>
        <p:txBody>
          <a:bodyPr>
            <a:normAutofit/>
          </a:bodyPr>
          <a:lstStyle/>
          <a:p>
            <a:r>
              <a:rPr lang="en-US" sz="2000" b="1" dirty="0"/>
              <a:t>1. Mathematical Logic &amp; Turing’s Vision (1940s–1950s)</a:t>
            </a:r>
            <a:endParaRPr lang="en-US" sz="2000" dirty="0"/>
          </a:p>
          <a:p>
            <a:r>
              <a:rPr lang="en-US" sz="2000" b="1" dirty="0" smtClean="0"/>
              <a:t>2</a:t>
            </a:r>
            <a:r>
              <a:rPr lang="en-US" sz="2000" b="1" dirty="0"/>
              <a:t>. Symbolic AI / Good Old-Fashioned AI (GOFAI) (1950s–1970s)</a:t>
            </a:r>
            <a:endParaRPr lang="en-US" sz="2000" dirty="0"/>
          </a:p>
          <a:p>
            <a:r>
              <a:rPr lang="en-US" sz="2000" b="1" dirty="0" smtClean="0"/>
              <a:t>3</a:t>
            </a:r>
            <a:r>
              <a:rPr lang="en-US" sz="2000" b="1" dirty="0"/>
              <a:t>. Expert Systems Boom (1970s–1980s</a:t>
            </a:r>
            <a:r>
              <a:rPr lang="en-US" sz="2000" b="1" dirty="0" smtClean="0"/>
              <a:t>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6912" y="1757151"/>
            <a:ext cx="5074932" cy="366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Mathematical Logic &amp; Turing’s Vision (1940s–1950s)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41412" y="3281680"/>
            <a:ext cx="757874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Alan Turing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proposed that machines can “think.”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Introduced the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Turing Test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theoretical foundations for computation.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Birth of AI as a field in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1956 (Dartmouth Conference)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689490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Symbolic AI / Good Old-Fashioned AI (GOFAI) (1950s–1970s)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41412" y="3281680"/>
            <a:ext cx="736503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AI systems based on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logic, rules, and symbols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Example: Expert Systems, rule-based problem-solving.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Limitation: brittle, couldn’t handle uncertainty or real-world complexity.</a:t>
            </a:r>
          </a:p>
        </p:txBody>
      </p:sp>
    </p:spTree>
    <p:extLst>
      <p:ext uri="{BB962C8B-B14F-4D97-AF65-F5344CB8AC3E}">
        <p14:creationId xmlns:p14="http://schemas.microsoft.com/office/powerpoint/2010/main" val="287341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Expert Systems Boom (1970s–1980s)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41412" y="3281680"/>
            <a:ext cx="6330579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AI systems like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MYCIN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DENDRAL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Handcrafted rules.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Eventually failed due to scalability and maintenance issues.</a:t>
            </a:r>
          </a:p>
        </p:txBody>
      </p:sp>
    </p:spTree>
    <p:extLst>
      <p:ext uri="{BB962C8B-B14F-4D97-AF65-F5344CB8AC3E}">
        <p14:creationId xmlns:p14="http://schemas.microsoft.com/office/powerpoint/2010/main" val="190582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Rise of Machine Learning (1980s–2010)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855670" cy="3729038"/>
          </a:xfrm>
        </p:spPr>
        <p:txBody>
          <a:bodyPr>
            <a:normAutofit/>
          </a:bodyPr>
          <a:lstStyle/>
          <a:p>
            <a:r>
              <a:rPr lang="en-US" sz="2000" b="1" dirty="0"/>
              <a:t>4. Statistical ML &amp; Neural Networks (1980s–2000s)</a:t>
            </a:r>
            <a:endParaRPr lang="en-US" sz="2000" dirty="0"/>
          </a:p>
          <a:p>
            <a:r>
              <a:rPr lang="en-US" sz="2000" dirty="0"/>
              <a:t>5. Big Data + GPUs + Deep Learning (2010s)</a:t>
            </a:r>
            <a:r>
              <a:rPr lang="en-US" sz="2000" b="1" dirty="0" smtClean="0"/>
              <a:t>3</a:t>
            </a:r>
            <a:r>
              <a:rPr lang="en-US" sz="2000" b="1" dirty="0"/>
              <a:t>. Expert </a:t>
            </a:r>
            <a:r>
              <a:rPr lang="en-US" sz="2000" dirty="0"/>
              <a:t>Models like </a:t>
            </a:r>
            <a:r>
              <a:rPr lang="en-US" sz="2000" b="1" dirty="0" err="1"/>
              <a:t>AlexNet</a:t>
            </a:r>
            <a:r>
              <a:rPr lang="en-US" sz="2000" b="1" dirty="0"/>
              <a:t> (2012)</a:t>
            </a:r>
            <a:r>
              <a:rPr lang="en-US" sz="2000" dirty="0"/>
              <a:t> started the deep learning revolution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6912" y="1757151"/>
            <a:ext cx="5074932" cy="366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7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Statistical ML &amp; Neural Networks (1980s–2000s)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41412" y="3281680"/>
            <a:ext cx="6061275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Shift from rules → learning from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Neural networks revived with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backpropagation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Start of probabilistic models (Bayesian networks, SVMs).</a:t>
            </a:r>
          </a:p>
        </p:txBody>
      </p:sp>
    </p:spTree>
    <p:extLst>
      <p:ext uri="{BB962C8B-B14F-4D97-AF65-F5344CB8AC3E}">
        <p14:creationId xmlns:p14="http://schemas.microsoft.com/office/powerpoint/2010/main" val="3654402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Big Data + GPUs + Deep Learning (2010s)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41412" y="3004682"/>
            <a:ext cx="681789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Deep Neural Networks outperform humans in: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 recognition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Speech recognition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Language translation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Models like </a:t>
            </a:r>
            <a:r>
              <a:rPr kumimoji="0" lang="en-US" altLang="en-US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AlexNet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(2012)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started the deep learning revolution.</a:t>
            </a:r>
          </a:p>
        </p:txBody>
      </p:sp>
    </p:spTree>
    <p:extLst>
      <p:ext uri="{BB962C8B-B14F-4D97-AF65-F5344CB8AC3E}">
        <p14:creationId xmlns:p14="http://schemas.microsoft.com/office/powerpoint/2010/main" val="251570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purl.org/dc/dcmitype/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673</Words>
  <Application>Microsoft Office PowerPoint</Application>
  <PresentationFormat>Widescreen</PresentationFormat>
  <Paragraphs>109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Trebuchet MS</vt:lpstr>
      <vt:lpstr>Tw Cen MT</vt:lpstr>
      <vt:lpstr>Circuit</vt:lpstr>
      <vt:lpstr>the evolution of Artificial Intelligence.</vt:lpstr>
      <vt:lpstr>the evolution of Artificial Intelligence.</vt:lpstr>
      <vt:lpstr>Early Foundations of AI (1940s–1980s)</vt:lpstr>
      <vt:lpstr>1. Mathematical Logic &amp; Turing’s Vision (1940s–1950s)</vt:lpstr>
      <vt:lpstr>2. Symbolic AI / Good Old-Fashioned AI (GOFAI) (1950s–1970s)</vt:lpstr>
      <vt:lpstr>3. Expert Systems Boom (1970s–1980s)</vt:lpstr>
      <vt:lpstr>Rise of Machine Learning (1980s–2010)</vt:lpstr>
      <vt:lpstr>4. Statistical ML &amp; Neural Networks (1980s–2000s)</vt:lpstr>
      <vt:lpstr>5. Big Data + GPUs + Deep Learning (2010s)</vt:lpstr>
      <vt:lpstr>Modern LLM Era (2020–2023)</vt:lpstr>
      <vt:lpstr>7. Beyond Chatbots → Autonomous Agents</vt:lpstr>
      <vt:lpstr>8. Agents Can Now</vt:lpstr>
      <vt:lpstr>9. OpenAI Agents SDK (2024–2025)</vt:lpstr>
      <vt:lpstr>In short</vt:lpstr>
      <vt:lpstr>how Large Language Models (LLMs) work</vt:lpstr>
      <vt:lpstr>how Large Language Models (LLMs) work</vt:lpstr>
      <vt:lpstr>How LLMs Work </vt:lpstr>
      <vt:lpstr>1.Tokenization </vt:lpstr>
      <vt:lpstr>2.Embedding </vt:lpstr>
      <vt:lpstr>3.Transformer Architecture </vt:lpstr>
      <vt:lpstr>4.Training (Next-Token Prediction) </vt:lpstr>
      <vt:lpstr>5. Generation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2025-11-21T18:48:54Z</dcterms:created>
  <dcterms:modified xsi:type="dcterms:W3CDTF">2025-11-21T20:20:59Z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